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1" r:id="rId3"/>
    <p:sldId id="262" r:id="rId4"/>
    <p:sldId id="267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9" r:id="rId15"/>
    <p:sldId id="29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WMEF\West%20Midlands%20Presentation%20Graphs%20and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2400" b="1" dirty="0"/>
              <a:t>West Midlands Trade</a:t>
            </a:r>
            <a:r>
              <a:rPr lang="en-GB" sz="2400" b="1" baseline="0" dirty="0"/>
              <a:t> by Partner Region</a:t>
            </a:r>
          </a:p>
          <a:p>
            <a:pPr>
              <a:defRPr/>
            </a:pPr>
            <a:r>
              <a:rPr lang="en-GB" sz="1100" b="1" i="1" dirty="0"/>
              <a:t>2013	</a:t>
            </a:r>
            <a:r>
              <a:rPr lang="en-GB" sz="1100" b="1" i="1" baseline="0" dirty="0"/>
              <a:t>	Source: HMRC &amp; WMEF</a:t>
            </a:r>
            <a:endParaRPr lang="en-GB" sz="1100" b="1" i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v>2013 Imports</c:v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(Sheet1!$B$37,Sheet1!$B$39:$B$43)</c:f>
              <c:strCache>
                <c:ptCount val="6"/>
                <c:pt idx="0">
                  <c:v>Asia &amp; Oceania</c:v>
                </c:pt>
                <c:pt idx="1">
                  <c:v>European Union</c:v>
                </c:pt>
                <c:pt idx="2">
                  <c:v>Latin America and Caribbean</c:v>
                </c:pt>
                <c:pt idx="3">
                  <c:v>MENA</c:v>
                </c:pt>
                <c:pt idx="4">
                  <c:v>North America</c:v>
                </c:pt>
                <c:pt idx="5">
                  <c:v>Sub-Saharan Africa</c:v>
                </c:pt>
              </c:strCache>
            </c:strRef>
          </c:cat>
          <c:val>
            <c:numRef>
              <c:f>(Sheet1!$W$37,Sheet1!$W$39:$W$43)</c:f>
              <c:numCache>
                <c:formatCode>_-* #,##0_-;\-* #,##0_-;_-* "-"??_-;_-@_-</c:formatCode>
                <c:ptCount val="6"/>
                <c:pt idx="0">
                  <c:v>4124.3112329999994</c:v>
                </c:pt>
                <c:pt idx="1">
                  <c:v>13621.554137000001</c:v>
                </c:pt>
                <c:pt idx="2">
                  <c:v>240.23521900000003</c:v>
                </c:pt>
                <c:pt idx="3">
                  <c:v>617.79212400000006</c:v>
                </c:pt>
                <c:pt idx="4">
                  <c:v>1454.3048430000001</c:v>
                </c:pt>
                <c:pt idx="5">
                  <c:v>448.75400999999999</c:v>
                </c:pt>
              </c:numCache>
            </c:numRef>
          </c:val>
        </c:ser>
        <c:ser>
          <c:idx val="0"/>
          <c:order val="1"/>
          <c:tx>
            <c:v>2013 Exports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(Sheet1!$B$37,Sheet1!$B$39:$B$43)</c:f>
              <c:strCache>
                <c:ptCount val="6"/>
                <c:pt idx="0">
                  <c:v>Asia &amp; Oceania</c:v>
                </c:pt>
                <c:pt idx="1">
                  <c:v>European Union</c:v>
                </c:pt>
                <c:pt idx="2">
                  <c:v>Latin America and Caribbean</c:v>
                </c:pt>
                <c:pt idx="3">
                  <c:v>MENA</c:v>
                </c:pt>
                <c:pt idx="4">
                  <c:v>North America</c:v>
                </c:pt>
                <c:pt idx="5">
                  <c:v>Sub-Saharan Africa</c:v>
                </c:pt>
              </c:strCache>
            </c:strRef>
          </c:cat>
          <c:val>
            <c:numRef>
              <c:f>(Sheet1!$V$25,Sheet1!$V$27,Sheet1!$V$28,Sheet1!$V$29,Sheet1!$V$30,Sheet1!$V$31)</c:f>
              <c:numCache>
                <c:formatCode>_-* #,##0_-;\-* #,##0_-;_-* "-"??_-;_-@_-</c:formatCode>
                <c:ptCount val="6"/>
                <c:pt idx="0">
                  <c:v>4461.5092729999997</c:v>
                </c:pt>
                <c:pt idx="1">
                  <c:v>8088.489012</c:v>
                </c:pt>
                <c:pt idx="2">
                  <c:v>448.52459399999998</c:v>
                </c:pt>
                <c:pt idx="3">
                  <c:v>1192.9441550000001</c:v>
                </c:pt>
                <c:pt idx="4">
                  <c:v>3182.0752430000002</c:v>
                </c:pt>
                <c:pt idx="5">
                  <c:v>455.55315800000005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2878840"/>
        <c:axId val="192871392"/>
      </c:barChart>
      <c:catAx>
        <c:axId val="192878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2871392"/>
        <c:crosses val="autoZero"/>
        <c:auto val="1"/>
        <c:lblAlgn val="ctr"/>
        <c:lblOffset val="100"/>
        <c:noMultiLvlLbl val="0"/>
      </c:catAx>
      <c:valAx>
        <c:axId val="1928713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400" b="1"/>
                  <a:t>Value</a:t>
                </a:r>
                <a:r>
                  <a:rPr lang="en-GB" sz="1400" b="1" baseline="0"/>
                  <a:t> of Trade (£ Million)</a:t>
                </a:r>
                <a:endParaRPr lang="en-GB" sz="1400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28788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5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078ED-BAF9-4912-ABAB-1BE569AC2F6B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2901F-A9A7-4D75-A529-A722639BD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702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3D8E7B-6651-41BD-9F9F-10AE5FC90AED}" type="slidenum">
              <a:rPr lang="en-GB" altLang="en-US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2379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22DA05-FBB2-49C5-A682-3B868D045E9D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0934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6AE749-BE05-470F-8CD8-0C412169BAC4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7255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86CB40-40A7-458F-A2AD-12786666BB0A}" type="slidenum">
              <a:rPr lang="en-GB" altLang="en-US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6776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3EB6F8-9FBE-4194-BCD7-6128C1D60AD4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3631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AB1054-96DC-4DDA-AED1-DBEE3475465F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1003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6D7CD7-3BE1-459F-A2B5-80C1B13001FE}" type="slidenum">
              <a:rPr lang="en-GB" altLang="en-US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945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2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8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51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39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25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39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1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52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38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8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27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940C-B079-4000-926D-DAF3C8FE42C2}" type="datetimeFigureOut">
              <a:rPr lang="en-GB" smtClean="0"/>
              <a:t>24/11/2014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77563-AC73-48F2-AA17-1515D4DB0F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9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JOBS 6:8980 WMEF:WM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" y="5668962"/>
            <a:ext cx="7921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39075" y="2037457"/>
            <a:ext cx="57374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 Midlands</a:t>
            </a:r>
          </a:p>
          <a:p>
            <a:pPr algn="ctr"/>
            <a:r>
              <a:rPr lang="en-GB" sz="44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4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</a:t>
            </a:r>
            <a:r>
              <a:rPr lang="en-GB" sz="44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en-GB" sz="44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397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516" y="276903"/>
            <a:ext cx="8470231" cy="6101951"/>
          </a:xfrm>
          <a:prstGeom prst="rect">
            <a:avLst/>
          </a:prstGeom>
        </p:spPr>
      </p:pic>
      <p:pic>
        <p:nvPicPr>
          <p:cNvPr id="3" name="Picture 1" descr="JOBS 6:8980 WMEF:WM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" y="5668962"/>
            <a:ext cx="7921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022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434976"/>
            <a:ext cx="8777288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" descr="JOBS 6:8980 WMEF:WM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661025"/>
            <a:ext cx="9207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BDF8C7-611B-4F32-8CE7-2E0F6DF3A7A0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45C2AC21-D7B9-42E0-AAD0-334B0A3EA198}" type="slidenum">
              <a:rPr lang="en-GB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4</a:t>
            </a:fld>
            <a:endParaRPr lang="en-GB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732" y="890337"/>
            <a:ext cx="10779654" cy="5149516"/>
          </a:xfrm>
          <a:prstGeom prst="rect">
            <a:avLst/>
          </a:prstGeom>
        </p:spPr>
      </p:pic>
      <p:pic>
        <p:nvPicPr>
          <p:cNvPr id="7" name="Picture 1" descr="JOBS 6:8980 WMEF:WM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" y="5668962"/>
            <a:ext cx="7921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64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1" descr="JOBS 6:8980 WMEF:WM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77" y="5564187"/>
            <a:ext cx="72231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A89D42-12AF-41C1-BAF6-DE34DDB838E5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978" y="359237"/>
            <a:ext cx="9107905" cy="610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08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90EA11-BBFA-46B8-BEAB-F7003E4BEF02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2" y="797390"/>
            <a:ext cx="9793704" cy="5625378"/>
          </a:xfrm>
          <a:prstGeom prst="rect">
            <a:avLst/>
          </a:prstGeom>
        </p:spPr>
      </p:pic>
      <p:pic>
        <p:nvPicPr>
          <p:cNvPr id="6" name="Picture 1" descr="JOBS 6:8980 WMEF:WM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98" y="5564187"/>
            <a:ext cx="72231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2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6" y="836614"/>
            <a:ext cx="8323263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" descr="JOBS 6:8980 WMEF:WM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5876926"/>
            <a:ext cx="72231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F2D27B-A001-4FBF-9DD2-A39BEC21466A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65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908051"/>
            <a:ext cx="806608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1" descr="JOBS 6:8980 WMEF:WM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5876926"/>
            <a:ext cx="72231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0F00E3-FA84-4322-B957-889C220266E8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356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404813"/>
            <a:ext cx="8208962" cy="548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1" descr="JOBS 6:8980 WMEF:WM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661025"/>
            <a:ext cx="9207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3A5E37-205F-4E22-BD25-C0F6DFAD5583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8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55614"/>
            <a:ext cx="84963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1" descr="JOBS 6:8980 WMEF:WME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661025"/>
            <a:ext cx="9207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6682F8-F59F-4C7B-8161-3680DA3AD601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24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082675"/>
            <a:ext cx="1164590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C:\Users\Paul Forrest\Desktop\camilla\WMEF\logos\WME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4"/>
          <a:stretch>
            <a:fillRect/>
          </a:stretch>
        </p:blipFill>
        <p:spPr bwMode="auto">
          <a:xfrm>
            <a:off x="176213" y="6016625"/>
            <a:ext cx="7381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2635250" y="84138"/>
            <a:ext cx="72644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2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Export-Import Infrastructure 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000" i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Wikipedia &amp; WMEF</a:t>
            </a:r>
          </a:p>
        </p:txBody>
      </p:sp>
    </p:spTree>
    <p:extLst>
      <p:ext uri="{BB962C8B-B14F-4D97-AF65-F5344CB8AC3E}">
        <p14:creationId xmlns:p14="http://schemas.microsoft.com/office/powerpoint/2010/main" val="2320927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aul Forrest\Desktop\camilla\WMEF\logos\WM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4"/>
          <a:stretch>
            <a:fillRect/>
          </a:stretch>
        </p:blipFill>
        <p:spPr bwMode="auto">
          <a:xfrm>
            <a:off x="176213" y="5956300"/>
            <a:ext cx="7381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Hexagon 5"/>
          <p:cNvSpPr>
            <a:spLocks noChangeAspect="1"/>
          </p:cNvSpPr>
          <p:nvPr/>
        </p:nvSpPr>
        <p:spPr>
          <a:xfrm>
            <a:off x="798513" y="1597025"/>
            <a:ext cx="250825" cy="252413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" name="Hexagon 6"/>
          <p:cNvSpPr>
            <a:spLocks noChangeAspect="1"/>
          </p:cNvSpPr>
          <p:nvPr/>
        </p:nvSpPr>
        <p:spPr>
          <a:xfrm>
            <a:off x="4614863" y="565150"/>
            <a:ext cx="252412" cy="252413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8" name="Hexagon 7"/>
          <p:cNvSpPr>
            <a:spLocks noChangeAspect="1"/>
          </p:cNvSpPr>
          <p:nvPr/>
        </p:nvSpPr>
        <p:spPr>
          <a:xfrm>
            <a:off x="3762375" y="1878013"/>
            <a:ext cx="252413" cy="250825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9" name="Hexagon 8"/>
          <p:cNvSpPr>
            <a:spLocks noChangeAspect="1"/>
          </p:cNvSpPr>
          <p:nvPr/>
        </p:nvSpPr>
        <p:spPr>
          <a:xfrm>
            <a:off x="500063" y="644525"/>
            <a:ext cx="252412" cy="250825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0" name="Hexagon 9"/>
          <p:cNvSpPr>
            <a:spLocks noChangeAspect="1"/>
          </p:cNvSpPr>
          <p:nvPr/>
        </p:nvSpPr>
        <p:spPr>
          <a:xfrm>
            <a:off x="8772525" y="4725988"/>
            <a:ext cx="252413" cy="250825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1" name="Hexagon 10"/>
          <p:cNvSpPr>
            <a:spLocks noChangeAspect="1"/>
          </p:cNvSpPr>
          <p:nvPr/>
        </p:nvSpPr>
        <p:spPr>
          <a:xfrm>
            <a:off x="9475788" y="3559175"/>
            <a:ext cx="252412" cy="250825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2" name="Hexagon 11"/>
          <p:cNvSpPr>
            <a:spLocks noChangeAspect="1"/>
          </p:cNvSpPr>
          <p:nvPr/>
        </p:nvSpPr>
        <p:spPr>
          <a:xfrm>
            <a:off x="9663113" y="2686050"/>
            <a:ext cx="252412" cy="252413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3" name="Hexagon 12"/>
          <p:cNvSpPr>
            <a:spLocks noChangeAspect="1"/>
          </p:cNvSpPr>
          <p:nvPr/>
        </p:nvSpPr>
        <p:spPr>
          <a:xfrm>
            <a:off x="8302625" y="1878013"/>
            <a:ext cx="250825" cy="250825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Hexagon 13"/>
          <p:cNvSpPr>
            <a:spLocks noChangeAspect="1"/>
          </p:cNvSpPr>
          <p:nvPr/>
        </p:nvSpPr>
        <p:spPr>
          <a:xfrm>
            <a:off x="893763" y="3473450"/>
            <a:ext cx="252412" cy="252413"/>
          </a:xfrm>
          <a:prstGeom prst="hex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132" name="TextBox 14"/>
          <p:cNvSpPr txBox="1">
            <a:spLocks noChangeArrowheads="1"/>
          </p:cNvSpPr>
          <p:nvPr/>
        </p:nvSpPr>
        <p:spPr bwMode="auto">
          <a:xfrm>
            <a:off x="515938" y="128588"/>
            <a:ext cx="1352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Birmingham</a:t>
            </a:r>
          </a:p>
        </p:txBody>
      </p:sp>
      <p:sp>
        <p:nvSpPr>
          <p:cNvPr id="5133" name="TextBox 15"/>
          <p:cNvSpPr txBox="1">
            <a:spLocks noChangeArrowheads="1"/>
          </p:cNvSpPr>
          <p:nvPr/>
        </p:nvSpPr>
        <p:spPr bwMode="auto">
          <a:xfrm>
            <a:off x="92075" y="1903413"/>
            <a:ext cx="898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London</a:t>
            </a:r>
          </a:p>
        </p:txBody>
      </p:sp>
      <p:sp>
        <p:nvSpPr>
          <p:cNvPr id="5134" name="TextBox 16"/>
          <p:cNvSpPr txBox="1">
            <a:spLocks noChangeArrowheads="1"/>
          </p:cNvSpPr>
          <p:nvPr/>
        </p:nvSpPr>
        <p:spPr bwMode="auto">
          <a:xfrm>
            <a:off x="209550" y="3524250"/>
            <a:ext cx="64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Paris</a:t>
            </a:r>
          </a:p>
        </p:txBody>
      </p:sp>
      <p:sp>
        <p:nvSpPr>
          <p:cNvPr id="5135" name="TextBox 17"/>
          <p:cNvSpPr txBox="1">
            <a:spLocks noChangeArrowheads="1"/>
          </p:cNvSpPr>
          <p:nvPr/>
        </p:nvSpPr>
        <p:spPr bwMode="auto">
          <a:xfrm>
            <a:off x="4868863" y="196850"/>
            <a:ext cx="1296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Amsterdam</a:t>
            </a:r>
          </a:p>
        </p:txBody>
      </p:sp>
      <p:sp>
        <p:nvSpPr>
          <p:cNvPr id="5136" name="TextBox 18"/>
          <p:cNvSpPr txBox="1">
            <a:spLocks noChangeArrowheads="1"/>
          </p:cNvSpPr>
          <p:nvPr/>
        </p:nvSpPr>
        <p:spPr bwMode="auto">
          <a:xfrm>
            <a:off x="4014788" y="1679575"/>
            <a:ext cx="965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Brussels</a:t>
            </a:r>
          </a:p>
        </p:txBody>
      </p:sp>
      <p:sp>
        <p:nvSpPr>
          <p:cNvPr id="5137" name="TextBox 19"/>
          <p:cNvSpPr txBox="1">
            <a:spLocks noChangeArrowheads="1"/>
          </p:cNvSpPr>
          <p:nvPr/>
        </p:nvSpPr>
        <p:spPr bwMode="auto">
          <a:xfrm>
            <a:off x="8553450" y="1546225"/>
            <a:ext cx="611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Koln</a:t>
            </a:r>
          </a:p>
        </p:txBody>
      </p:sp>
      <p:sp>
        <p:nvSpPr>
          <p:cNvPr id="5138" name="TextBox 20"/>
          <p:cNvSpPr txBox="1">
            <a:spLocks noChangeArrowheads="1"/>
          </p:cNvSpPr>
          <p:nvPr/>
        </p:nvSpPr>
        <p:spPr bwMode="auto">
          <a:xfrm>
            <a:off x="9915525" y="2443163"/>
            <a:ext cx="1074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Frankfurt</a:t>
            </a:r>
          </a:p>
        </p:txBody>
      </p:sp>
      <p:sp>
        <p:nvSpPr>
          <p:cNvPr id="5139" name="TextBox 21"/>
          <p:cNvSpPr txBox="1">
            <a:spLocks noChangeArrowheads="1"/>
          </p:cNvSpPr>
          <p:nvPr/>
        </p:nvSpPr>
        <p:spPr bwMode="auto">
          <a:xfrm>
            <a:off x="9775825" y="3489325"/>
            <a:ext cx="1371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Saarbrucken</a:t>
            </a:r>
          </a:p>
        </p:txBody>
      </p:sp>
      <p:sp>
        <p:nvSpPr>
          <p:cNvPr id="5140" name="TextBox 22"/>
          <p:cNvSpPr txBox="1">
            <a:spLocks noChangeArrowheads="1"/>
          </p:cNvSpPr>
          <p:nvPr/>
        </p:nvSpPr>
        <p:spPr bwMode="auto">
          <a:xfrm>
            <a:off x="9004300" y="4792663"/>
            <a:ext cx="1214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Strasbourg</a:t>
            </a:r>
          </a:p>
        </p:txBody>
      </p:sp>
      <p:cxnSp>
        <p:nvCxnSpPr>
          <p:cNvPr id="26" name="Straight Connector 25"/>
          <p:cNvCxnSpPr>
            <a:endCxn id="6" idx="2"/>
          </p:cNvCxnSpPr>
          <p:nvPr/>
        </p:nvCxnSpPr>
        <p:spPr>
          <a:xfrm flipH="1" flipV="1">
            <a:off x="1049338" y="1724025"/>
            <a:ext cx="1722437" cy="30003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6" idx="2"/>
            <a:endCxn id="9" idx="2"/>
          </p:cNvCxnSpPr>
          <p:nvPr/>
        </p:nvCxnSpPr>
        <p:spPr>
          <a:xfrm flipH="1" flipV="1">
            <a:off x="688975" y="895350"/>
            <a:ext cx="171450" cy="70167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1" idx="2"/>
            <a:endCxn id="14" idx="2"/>
          </p:cNvCxnSpPr>
          <p:nvPr/>
        </p:nvCxnSpPr>
        <p:spPr>
          <a:xfrm flipH="1" flipV="1">
            <a:off x="1146175" y="3600450"/>
            <a:ext cx="8329613" cy="8413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1" idx="2"/>
            <a:endCxn id="12" idx="2"/>
          </p:cNvCxnSpPr>
          <p:nvPr/>
        </p:nvCxnSpPr>
        <p:spPr>
          <a:xfrm flipV="1">
            <a:off x="9664700" y="2938463"/>
            <a:ext cx="61913" cy="620712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8491538" y="2024063"/>
            <a:ext cx="1171575" cy="74295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3" idx="2"/>
            <a:endCxn id="8" idx="2"/>
          </p:cNvCxnSpPr>
          <p:nvPr/>
        </p:nvCxnSpPr>
        <p:spPr>
          <a:xfrm flipH="1">
            <a:off x="4014788" y="2003425"/>
            <a:ext cx="4287837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8" idx="2"/>
          </p:cNvCxnSpPr>
          <p:nvPr/>
        </p:nvCxnSpPr>
        <p:spPr>
          <a:xfrm flipH="1">
            <a:off x="3951288" y="773113"/>
            <a:ext cx="725487" cy="110490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749550" y="2003425"/>
            <a:ext cx="1028700" cy="2063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4" idx="2"/>
          </p:cNvCxnSpPr>
          <p:nvPr/>
        </p:nvCxnSpPr>
        <p:spPr>
          <a:xfrm flipH="1">
            <a:off x="1084263" y="2033588"/>
            <a:ext cx="1616075" cy="1439862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1" idx="2"/>
            <a:endCxn id="10" idx="2"/>
          </p:cNvCxnSpPr>
          <p:nvPr/>
        </p:nvCxnSpPr>
        <p:spPr>
          <a:xfrm flipH="1">
            <a:off x="8961438" y="3810000"/>
            <a:ext cx="577850" cy="91598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7075488" y="3649663"/>
            <a:ext cx="1747837" cy="1141412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2" name="TextBox 63"/>
          <p:cNvSpPr txBox="1">
            <a:spLocks noChangeArrowheads="1"/>
          </p:cNvSpPr>
          <p:nvPr/>
        </p:nvSpPr>
        <p:spPr bwMode="auto">
          <a:xfrm>
            <a:off x="9193213" y="1938338"/>
            <a:ext cx="582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2.10</a:t>
            </a:r>
          </a:p>
        </p:txBody>
      </p:sp>
      <p:sp>
        <p:nvSpPr>
          <p:cNvPr id="5153" name="TextBox 64"/>
          <p:cNvSpPr txBox="1">
            <a:spLocks noChangeArrowheads="1"/>
          </p:cNvSpPr>
          <p:nvPr/>
        </p:nvSpPr>
        <p:spPr bwMode="auto">
          <a:xfrm>
            <a:off x="5832475" y="1735138"/>
            <a:ext cx="58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1.47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2.30</a:t>
            </a:r>
          </a:p>
        </p:txBody>
      </p:sp>
      <p:sp>
        <p:nvSpPr>
          <p:cNvPr id="5154" name="TextBox 65"/>
          <p:cNvSpPr txBox="1">
            <a:spLocks noChangeArrowheads="1"/>
          </p:cNvSpPr>
          <p:nvPr/>
        </p:nvSpPr>
        <p:spPr bwMode="auto">
          <a:xfrm>
            <a:off x="5540375" y="3398838"/>
            <a:ext cx="584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3.55</a:t>
            </a:r>
          </a:p>
        </p:txBody>
      </p:sp>
      <p:sp>
        <p:nvSpPr>
          <p:cNvPr id="5155" name="TextBox 66"/>
          <p:cNvSpPr txBox="1">
            <a:spLocks noChangeArrowheads="1"/>
          </p:cNvSpPr>
          <p:nvPr/>
        </p:nvSpPr>
        <p:spPr bwMode="auto">
          <a:xfrm>
            <a:off x="722313" y="2303463"/>
            <a:ext cx="582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2.15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5.12</a:t>
            </a:r>
          </a:p>
        </p:txBody>
      </p:sp>
      <p:sp>
        <p:nvSpPr>
          <p:cNvPr id="5156" name="TextBox 67"/>
          <p:cNvSpPr txBox="1">
            <a:spLocks noChangeArrowheads="1"/>
          </p:cNvSpPr>
          <p:nvPr/>
        </p:nvSpPr>
        <p:spPr bwMode="auto">
          <a:xfrm>
            <a:off x="2422525" y="1390650"/>
            <a:ext cx="58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4.52</a:t>
            </a:r>
          </a:p>
        </p:txBody>
      </p:sp>
      <p:sp>
        <p:nvSpPr>
          <p:cNvPr id="5157" name="TextBox 68"/>
          <p:cNvSpPr txBox="1">
            <a:spLocks noChangeArrowheads="1"/>
          </p:cNvSpPr>
          <p:nvPr/>
        </p:nvSpPr>
        <p:spPr bwMode="auto">
          <a:xfrm>
            <a:off x="9464675" y="4086225"/>
            <a:ext cx="582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4.52</a:t>
            </a:r>
          </a:p>
        </p:txBody>
      </p:sp>
      <p:cxnSp>
        <p:nvCxnSpPr>
          <p:cNvPr id="70" name="Straight Connector 69"/>
          <p:cNvCxnSpPr>
            <a:stCxn id="13" idx="2"/>
          </p:cNvCxnSpPr>
          <p:nvPr/>
        </p:nvCxnSpPr>
        <p:spPr>
          <a:xfrm flipH="1" flipV="1">
            <a:off x="4867275" y="736600"/>
            <a:ext cx="3435350" cy="1266825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9" name="TextBox 74"/>
          <p:cNvSpPr txBox="1">
            <a:spLocks noChangeArrowheads="1"/>
          </p:cNvSpPr>
          <p:nvPr/>
        </p:nvSpPr>
        <p:spPr bwMode="auto">
          <a:xfrm>
            <a:off x="6491288" y="815975"/>
            <a:ext cx="584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2.39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2.40</a:t>
            </a:r>
          </a:p>
        </p:txBody>
      </p:sp>
      <p:cxnSp>
        <p:nvCxnSpPr>
          <p:cNvPr id="82" name="Straight Connector 81"/>
          <p:cNvCxnSpPr>
            <a:endCxn id="14" idx="1"/>
          </p:cNvCxnSpPr>
          <p:nvPr/>
        </p:nvCxnSpPr>
        <p:spPr>
          <a:xfrm flipH="1">
            <a:off x="957263" y="1879600"/>
            <a:ext cx="30162" cy="159385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6" idx="2"/>
          </p:cNvCxnSpPr>
          <p:nvPr/>
        </p:nvCxnSpPr>
        <p:spPr>
          <a:xfrm>
            <a:off x="987425" y="1849438"/>
            <a:ext cx="2852738" cy="2857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endCxn id="14" idx="2"/>
          </p:cNvCxnSpPr>
          <p:nvPr/>
        </p:nvCxnSpPr>
        <p:spPr>
          <a:xfrm flipH="1">
            <a:off x="1146175" y="2068513"/>
            <a:ext cx="2719388" cy="153193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" idx="2"/>
            <a:endCxn id="14" idx="2"/>
          </p:cNvCxnSpPr>
          <p:nvPr/>
        </p:nvCxnSpPr>
        <p:spPr>
          <a:xfrm flipH="1">
            <a:off x="1146175" y="692150"/>
            <a:ext cx="3468688" cy="29083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13" idx="2"/>
            <a:endCxn id="14" idx="2"/>
          </p:cNvCxnSpPr>
          <p:nvPr/>
        </p:nvCxnSpPr>
        <p:spPr>
          <a:xfrm flipH="1">
            <a:off x="1146175" y="2128838"/>
            <a:ext cx="7218363" cy="14716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12" idx="2"/>
            <a:endCxn id="14" idx="2"/>
          </p:cNvCxnSpPr>
          <p:nvPr/>
        </p:nvCxnSpPr>
        <p:spPr>
          <a:xfrm flipH="1">
            <a:off x="1146175" y="2938463"/>
            <a:ext cx="8580438" cy="6619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6" name="TextBox 97"/>
          <p:cNvSpPr txBox="1">
            <a:spLocks noChangeArrowheads="1"/>
          </p:cNvSpPr>
          <p:nvPr/>
        </p:nvSpPr>
        <p:spPr bwMode="auto">
          <a:xfrm>
            <a:off x="7089775" y="2827338"/>
            <a:ext cx="582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6.13</a:t>
            </a:r>
          </a:p>
        </p:txBody>
      </p:sp>
      <p:sp>
        <p:nvSpPr>
          <p:cNvPr id="5167" name="TextBox 98"/>
          <p:cNvSpPr txBox="1">
            <a:spLocks noChangeArrowheads="1"/>
          </p:cNvSpPr>
          <p:nvPr/>
        </p:nvSpPr>
        <p:spPr bwMode="auto">
          <a:xfrm>
            <a:off x="5180013" y="2438400"/>
            <a:ext cx="58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3.15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5.05</a:t>
            </a:r>
          </a:p>
        </p:txBody>
      </p:sp>
      <p:sp>
        <p:nvSpPr>
          <p:cNvPr id="5168" name="TextBox 99"/>
          <p:cNvSpPr txBox="1">
            <a:spLocks noChangeArrowheads="1"/>
          </p:cNvSpPr>
          <p:nvPr/>
        </p:nvSpPr>
        <p:spPr bwMode="auto">
          <a:xfrm>
            <a:off x="3346450" y="1101725"/>
            <a:ext cx="582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5.16</a:t>
            </a:r>
          </a:p>
        </p:txBody>
      </p:sp>
      <p:sp>
        <p:nvSpPr>
          <p:cNvPr id="5169" name="TextBox 100"/>
          <p:cNvSpPr txBox="1">
            <a:spLocks noChangeArrowheads="1"/>
          </p:cNvSpPr>
          <p:nvPr/>
        </p:nvSpPr>
        <p:spPr bwMode="auto">
          <a:xfrm>
            <a:off x="2671763" y="2306638"/>
            <a:ext cx="58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1.22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2.25</a:t>
            </a:r>
          </a:p>
        </p:txBody>
      </p:sp>
      <p:sp>
        <p:nvSpPr>
          <p:cNvPr id="5170" name="TextBox 102"/>
          <p:cNvSpPr txBox="1">
            <a:spLocks noChangeArrowheads="1"/>
          </p:cNvSpPr>
          <p:nvPr/>
        </p:nvSpPr>
        <p:spPr bwMode="auto">
          <a:xfrm>
            <a:off x="4425950" y="1042988"/>
            <a:ext cx="582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1.53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2.55</a:t>
            </a:r>
          </a:p>
        </p:txBody>
      </p:sp>
      <p:sp>
        <p:nvSpPr>
          <p:cNvPr id="5171" name="TextBox 103"/>
          <p:cNvSpPr txBox="1">
            <a:spLocks noChangeArrowheads="1"/>
          </p:cNvSpPr>
          <p:nvPr/>
        </p:nvSpPr>
        <p:spPr bwMode="auto">
          <a:xfrm>
            <a:off x="4386263" y="4008438"/>
            <a:ext cx="582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4.00</a:t>
            </a:r>
          </a:p>
        </p:txBody>
      </p:sp>
      <p:cxnSp>
        <p:nvCxnSpPr>
          <p:cNvPr id="105" name="Straight Connector 104"/>
          <p:cNvCxnSpPr>
            <a:stCxn id="10" idx="2"/>
            <a:endCxn id="14" idx="2"/>
          </p:cNvCxnSpPr>
          <p:nvPr/>
        </p:nvCxnSpPr>
        <p:spPr>
          <a:xfrm flipH="1" flipV="1">
            <a:off x="1084263" y="3725863"/>
            <a:ext cx="7688262" cy="112553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2" idx="2"/>
            <a:endCxn id="6" idx="2"/>
          </p:cNvCxnSpPr>
          <p:nvPr/>
        </p:nvCxnSpPr>
        <p:spPr>
          <a:xfrm flipH="1" flipV="1">
            <a:off x="987425" y="1849438"/>
            <a:ext cx="8739188" cy="108902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4" name="TextBox 109"/>
          <p:cNvSpPr txBox="1">
            <a:spLocks noChangeArrowheads="1"/>
          </p:cNvSpPr>
          <p:nvPr/>
        </p:nvSpPr>
        <p:spPr bwMode="auto">
          <a:xfrm>
            <a:off x="7842250" y="2422525"/>
            <a:ext cx="58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3.15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5.00</a:t>
            </a:r>
          </a:p>
        </p:txBody>
      </p:sp>
      <p:sp>
        <p:nvSpPr>
          <p:cNvPr id="5175" name="TextBox 126"/>
          <p:cNvSpPr txBox="1">
            <a:spLocks noChangeArrowheads="1"/>
          </p:cNvSpPr>
          <p:nvPr/>
        </p:nvSpPr>
        <p:spPr bwMode="auto">
          <a:xfrm>
            <a:off x="841375" y="862013"/>
            <a:ext cx="582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u="sng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0.45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1.28</a:t>
            </a:r>
          </a:p>
        </p:txBody>
      </p:sp>
      <p:sp>
        <p:nvSpPr>
          <p:cNvPr id="5176" name="TextBox 127"/>
          <p:cNvSpPr txBox="1">
            <a:spLocks noChangeArrowheads="1"/>
          </p:cNvSpPr>
          <p:nvPr/>
        </p:nvSpPr>
        <p:spPr bwMode="auto">
          <a:xfrm>
            <a:off x="127000" y="4535488"/>
            <a:ext cx="15605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  <a:cs typeface="Arial" panose="020B0604020202020204" pitchFamily="34" charset="0"/>
              </a:rPr>
              <a:t>Travel Times: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1989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HS2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i="1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</a:p>
        </p:txBody>
      </p:sp>
      <p:sp>
        <p:nvSpPr>
          <p:cNvPr id="5177" name="TextBox 129"/>
          <p:cNvSpPr txBox="1">
            <a:spLocks noChangeArrowheads="1"/>
          </p:cNvSpPr>
          <p:nvPr/>
        </p:nvSpPr>
        <p:spPr bwMode="auto">
          <a:xfrm>
            <a:off x="2881313" y="5591175"/>
            <a:ext cx="7786687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Trans-European HSL – Operational Core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000" i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EC &amp; WMEF</a:t>
            </a:r>
          </a:p>
        </p:txBody>
      </p:sp>
    </p:spTree>
    <p:extLst>
      <p:ext uri="{BB962C8B-B14F-4D97-AF65-F5344CB8AC3E}">
        <p14:creationId xmlns:p14="http://schemas.microsoft.com/office/powerpoint/2010/main" val="154308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aul Forrest\Desktop\camilla\WMEF\logos\WM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4"/>
          <a:stretch>
            <a:fillRect/>
          </a:stretch>
        </p:blipFill>
        <p:spPr bwMode="auto">
          <a:xfrm>
            <a:off x="176213" y="5956300"/>
            <a:ext cx="7381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1"/>
          <p:cNvSpPr txBox="1">
            <a:spLocks noChangeArrowheads="1"/>
          </p:cNvSpPr>
          <p:nvPr/>
        </p:nvSpPr>
        <p:spPr bwMode="auto">
          <a:xfrm>
            <a:off x="300038" y="330200"/>
            <a:ext cx="11674475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Optimal Operating Distances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journeys under 4.5 hours, the EC regard HSR as competitive with air travel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HSR Impacts – undermined commercial viability of Air Routes between: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Paris-Brussels 	Cologne-Frankfurt		Madrid-Barcelona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Nanjing-Wuhan	Chongqing-Chengdu	Tokyo-Nagoya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Tokyo-Sendai 	Tokyo-Niigata		London-?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Impacts: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Spain plans to ensure that 90 % of its inhabitants have access to an HSR 	station within 50 km of their home</a:t>
            </a:r>
          </a:p>
        </p:txBody>
      </p:sp>
    </p:spTree>
    <p:extLst>
      <p:ext uri="{BB962C8B-B14F-4D97-AF65-F5344CB8AC3E}">
        <p14:creationId xmlns:p14="http://schemas.microsoft.com/office/powerpoint/2010/main" val="394437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45C2AC21-D7B9-42E0-AAD0-334B0A3EA198}" type="slidenum">
              <a:rPr lang="en-GB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14</a:t>
            </a:fld>
            <a:endParaRPr lang="en-GB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1" descr="JOBS 6:8980 WMEF:WM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" y="5668962"/>
            <a:ext cx="7921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878911"/>
              </p:ext>
            </p:extLst>
          </p:nvPr>
        </p:nvGraphicFramePr>
        <p:xfrm>
          <a:off x="1147261" y="87897"/>
          <a:ext cx="10948485" cy="626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93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45C2AC21-D7B9-42E0-AAD0-334B0A3EA198}" type="slidenum">
              <a:rPr lang="en-GB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15</a:t>
            </a:fld>
            <a:endParaRPr lang="en-GB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1" descr="JOBS 6:8980 WMEF:WM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1" y="5668962"/>
            <a:ext cx="7921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853" y="455854"/>
            <a:ext cx="9047747" cy="581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4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129</Words>
  <Application>Microsoft Office PowerPoint</Application>
  <PresentationFormat>Widescreen</PresentationFormat>
  <Paragraphs>85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9</cp:revision>
  <dcterms:created xsi:type="dcterms:W3CDTF">2014-08-15T10:03:30Z</dcterms:created>
  <dcterms:modified xsi:type="dcterms:W3CDTF">2014-11-24T12:45:59Z</dcterms:modified>
</cp:coreProperties>
</file>